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258" r:id="rId3"/>
    <p:sldId id="261" r:id="rId4"/>
    <p:sldId id="279" r:id="rId5"/>
    <p:sldId id="283" r:id="rId6"/>
    <p:sldId id="278" r:id="rId7"/>
    <p:sldId id="263" r:id="rId8"/>
    <p:sldId id="287" r:id="rId9"/>
    <p:sldId id="288" r:id="rId10"/>
    <p:sldId id="294" r:id="rId11"/>
    <p:sldId id="286" r:id="rId12"/>
    <p:sldId id="275" r:id="rId13"/>
    <p:sldId id="289" r:id="rId14"/>
    <p:sldId id="290" r:id="rId15"/>
    <p:sldId id="298" r:id="rId16"/>
    <p:sldId id="271" r:id="rId17"/>
    <p:sldId id="295" r:id="rId18"/>
    <p:sldId id="296" r:id="rId19"/>
    <p:sldId id="297"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9D9"/>
    <a:srgbClr val="5EB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A285B7A-DDBF-444D-AD80-D99D70C2DF38}" type="datetimeFigureOut">
              <a:rPr lang="en-US" smtClean="0"/>
              <a:pPr/>
              <a:t>11/28/2014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315688-420E-46A7-9636-CBADF520F94D}" type="slidenum">
              <a:rPr lang="en-US" smtClean="0"/>
              <a:pPr/>
              <a:t>‹#›</a:t>
            </a:fld>
            <a:endParaRPr lang="en-US"/>
          </a:p>
        </p:txBody>
      </p:sp>
    </p:spTree>
    <p:extLst>
      <p:ext uri="{BB962C8B-B14F-4D97-AF65-F5344CB8AC3E}">
        <p14:creationId xmlns:p14="http://schemas.microsoft.com/office/powerpoint/2010/main" val="1297495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EA9D24F-6EA8-484B-86F7-671DDE92987D}" type="datetimeFigureOut">
              <a:rPr lang="en-US" smtClean="0"/>
              <a:pPr/>
              <a:t>11/28/2014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25B914-A56F-42FD-B152-6197C1816A10}" type="slidenum">
              <a:rPr lang="en-US" smtClean="0"/>
              <a:pPr/>
              <a:t>‹#›</a:t>
            </a:fld>
            <a:endParaRPr lang="en-US"/>
          </a:p>
        </p:txBody>
      </p:sp>
    </p:spTree>
    <p:extLst>
      <p:ext uri="{BB962C8B-B14F-4D97-AF65-F5344CB8AC3E}">
        <p14:creationId xmlns:p14="http://schemas.microsoft.com/office/powerpoint/2010/main" val="80325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5B914-A56F-42FD-B152-6197C1816A10}" type="slidenum">
              <a:rPr lang="en-US" smtClean="0"/>
              <a:pPr/>
              <a:t>3</a:t>
            </a:fld>
            <a:endParaRPr lang="en-US"/>
          </a:p>
        </p:txBody>
      </p:sp>
    </p:spTree>
    <p:extLst>
      <p:ext uri="{BB962C8B-B14F-4D97-AF65-F5344CB8AC3E}">
        <p14:creationId xmlns:p14="http://schemas.microsoft.com/office/powerpoint/2010/main" val="257434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14</a:t>
            </a:fld>
            <a:endParaRPr lang="en-US" dirty="0"/>
          </a:p>
        </p:txBody>
      </p:sp>
    </p:spTree>
    <p:extLst>
      <p:ext uri="{BB962C8B-B14F-4D97-AF65-F5344CB8AC3E}">
        <p14:creationId xmlns:p14="http://schemas.microsoft.com/office/powerpoint/2010/main" val="325394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15</a:t>
            </a:fld>
            <a:endParaRPr lang="en-US" dirty="0"/>
          </a:p>
        </p:txBody>
      </p:sp>
    </p:spTree>
    <p:extLst>
      <p:ext uri="{BB962C8B-B14F-4D97-AF65-F5344CB8AC3E}">
        <p14:creationId xmlns:p14="http://schemas.microsoft.com/office/powerpoint/2010/main" val="366415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17</a:t>
            </a:fld>
            <a:endParaRPr lang="en-US" dirty="0"/>
          </a:p>
        </p:txBody>
      </p:sp>
    </p:spTree>
    <p:extLst>
      <p:ext uri="{BB962C8B-B14F-4D97-AF65-F5344CB8AC3E}">
        <p14:creationId xmlns:p14="http://schemas.microsoft.com/office/powerpoint/2010/main" val="207296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18</a:t>
            </a:fld>
            <a:endParaRPr lang="en-US" dirty="0"/>
          </a:p>
        </p:txBody>
      </p:sp>
    </p:spTree>
    <p:extLst>
      <p:ext uri="{BB962C8B-B14F-4D97-AF65-F5344CB8AC3E}">
        <p14:creationId xmlns:p14="http://schemas.microsoft.com/office/powerpoint/2010/main" val="356224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19</a:t>
            </a:fld>
            <a:endParaRPr lang="en-US" dirty="0"/>
          </a:p>
        </p:txBody>
      </p:sp>
    </p:spTree>
    <p:extLst>
      <p:ext uri="{BB962C8B-B14F-4D97-AF65-F5344CB8AC3E}">
        <p14:creationId xmlns:p14="http://schemas.microsoft.com/office/powerpoint/2010/main" val="356224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5B914-A56F-42FD-B152-6197C1816A10}" type="slidenum">
              <a:rPr lang="en-US" smtClean="0"/>
              <a:pPr/>
              <a:t>4</a:t>
            </a:fld>
            <a:endParaRPr lang="en-US"/>
          </a:p>
        </p:txBody>
      </p:sp>
    </p:spTree>
    <p:extLst>
      <p:ext uri="{BB962C8B-B14F-4D97-AF65-F5344CB8AC3E}">
        <p14:creationId xmlns:p14="http://schemas.microsoft.com/office/powerpoint/2010/main" val="257434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5B914-A56F-42FD-B152-6197C1816A10}" type="slidenum">
              <a:rPr lang="en-US" smtClean="0"/>
              <a:pPr/>
              <a:t>5</a:t>
            </a:fld>
            <a:endParaRPr lang="en-US"/>
          </a:p>
        </p:txBody>
      </p:sp>
    </p:spTree>
    <p:extLst>
      <p:ext uri="{BB962C8B-B14F-4D97-AF65-F5344CB8AC3E}">
        <p14:creationId xmlns:p14="http://schemas.microsoft.com/office/powerpoint/2010/main" val="257434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8</a:t>
            </a:fld>
            <a:endParaRPr lang="en-US" dirty="0"/>
          </a:p>
        </p:txBody>
      </p:sp>
    </p:spTree>
    <p:extLst>
      <p:ext uri="{BB962C8B-B14F-4D97-AF65-F5344CB8AC3E}">
        <p14:creationId xmlns:p14="http://schemas.microsoft.com/office/powerpoint/2010/main" val="95355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9</a:t>
            </a:fld>
            <a:endParaRPr lang="en-US" dirty="0"/>
          </a:p>
        </p:txBody>
      </p:sp>
    </p:spTree>
    <p:extLst>
      <p:ext uri="{BB962C8B-B14F-4D97-AF65-F5344CB8AC3E}">
        <p14:creationId xmlns:p14="http://schemas.microsoft.com/office/powerpoint/2010/main" val="54285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10</a:t>
            </a:fld>
            <a:endParaRPr lang="en-US" dirty="0"/>
          </a:p>
        </p:txBody>
      </p:sp>
    </p:spTree>
    <p:extLst>
      <p:ext uri="{BB962C8B-B14F-4D97-AF65-F5344CB8AC3E}">
        <p14:creationId xmlns:p14="http://schemas.microsoft.com/office/powerpoint/2010/main" val="281171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5B914-A56F-42FD-B152-6197C1816A10}" type="slidenum">
              <a:rPr lang="en-US" smtClean="0"/>
              <a:pPr/>
              <a:t>11</a:t>
            </a:fld>
            <a:endParaRPr lang="en-US"/>
          </a:p>
        </p:txBody>
      </p:sp>
    </p:spTree>
    <p:extLst>
      <p:ext uri="{BB962C8B-B14F-4D97-AF65-F5344CB8AC3E}">
        <p14:creationId xmlns:p14="http://schemas.microsoft.com/office/powerpoint/2010/main" val="257434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12</a:t>
            </a:fld>
            <a:endParaRPr lang="en-US" dirty="0"/>
          </a:p>
        </p:txBody>
      </p:sp>
    </p:spTree>
    <p:extLst>
      <p:ext uri="{BB962C8B-B14F-4D97-AF65-F5344CB8AC3E}">
        <p14:creationId xmlns:p14="http://schemas.microsoft.com/office/powerpoint/2010/main" val="171788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3A9CE5-3C27-4483-B68F-4117BF1D4AB3}" type="slidenum">
              <a:rPr lang="en-US" smtClean="0"/>
              <a:pPr/>
              <a:t>13</a:t>
            </a:fld>
            <a:endParaRPr lang="en-US" dirty="0"/>
          </a:p>
        </p:txBody>
      </p:sp>
    </p:spTree>
    <p:extLst>
      <p:ext uri="{BB962C8B-B14F-4D97-AF65-F5344CB8AC3E}">
        <p14:creationId xmlns:p14="http://schemas.microsoft.com/office/powerpoint/2010/main" val="69391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8C987-43E1-0048-ADA3-3EE887654276}" type="datetimeFigureOut">
              <a:rPr lang="en-US" smtClean="0"/>
              <a:pPr/>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2F7A7-04D9-AB4F-BDDA-4EA2B4638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8C987-43E1-0048-ADA3-3EE887654276}" type="datetimeFigureOut">
              <a:rPr lang="en-US" smtClean="0"/>
              <a:pPr/>
              <a:t>11/28/2014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2F7A7-04D9-AB4F-BDDA-4EA2B46381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kff.org/health-reform/video/youtoons-obamacare-vide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hyperlink" Target="http://www.coveredca.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coveredca.com/get-help/local/"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coveredca.com/youre-in/"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lowchart: Delay 5"/>
          <p:cNvSpPr/>
          <p:nvPr/>
        </p:nvSpPr>
        <p:spPr>
          <a:xfrm>
            <a:off x="0" y="-1524000"/>
            <a:ext cx="6172200" cy="10058400"/>
          </a:xfrm>
          <a:prstGeom prst="flowChartDelay">
            <a:avLst/>
          </a:prstGeom>
          <a:solidFill>
            <a:srgbClr val="5EBD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0" y="1982212"/>
            <a:ext cx="4426030" cy="2308324"/>
          </a:xfrm>
          <a:prstGeom prst="rect">
            <a:avLst/>
          </a:prstGeom>
          <a:noFill/>
        </p:spPr>
        <p:txBody>
          <a:bodyPr wrap="none" rtlCol="0">
            <a:spAutoFit/>
          </a:bodyPr>
          <a:lstStyle/>
          <a:p>
            <a:r>
              <a:rPr lang="en-US" sz="7200" cap="small" dirty="0" smtClean="0"/>
              <a:t>Teen Leader</a:t>
            </a:r>
          </a:p>
          <a:p>
            <a:r>
              <a:rPr lang="en-US" sz="7200" cap="small" dirty="0" smtClean="0"/>
              <a:t>Training</a:t>
            </a:r>
            <a:endParaRPr lang="en-US" sz="7200" cap="small" dirty="0"/>
          </a:p>
        </p:txBody>
      </p:sp>
    </p:spTree>
    <p:extLst>
      <p:ext uri="{BB962C8B-B14F-4D97-AF65-F5344CB8AC3E}">
        <p14:creationId xmlns:p14="http://schemas.microsoft.com/office/powerpoint/2010/main" val="185806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579720D-798F-4449-99CE-DBE330320132}"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10</a:t>
            </a:fld>
            <a:endParaRPr lang="en-US" dirty="0"/>
          </a:p>
        </p:txBody>
      </p:sp>
      <p:sp>
        <p:nvSpPr>
          <p:cNvPr id="6" name="Rectangle 5"/>
          <p:cNvSpPr/>
          <p:nvPr/>
        </p:nvSpPr>
        <p:spPr>
          <a:xfrm>
            <a:off x="533400" y="1447800"/>
            <a:ext cx="8305800" cy="4278094"/>
          </a:xfrm>
          <a:prstGeom prst="rect">
            <a:avLst/>
          </a:prstGeom>
        </p:spPr>
        <p:txBody>
          <a:bodyPr wrap="square">
            <a:spAutoFit/>
          </a:bodyPr>
          <a:lstStyle/>
          <a:p>
            <a:endParaRPr lang="en-US" sz="3800" b="1" cap="small" dirty="0" smtClean="0"/>
          </a:p>
          <a:p>
            <a:r>
              <a:rPr lang="en-US" sz="3000" b="1" cap="small" dirty="0" smtClean="0"/>
              <a:t>If you take no action, you will be automatically renewed with the same health plan. It’s still important to review your account because it’s likely that your premium amount or premium assistance will change in the new coverage year.</a:t>
            </a:r>
          </a:p>
          <a:p>
            <a:endParaRPr lang="en-US" sz="2800" b="1" cap="small" dirty="0" smtClean="0"/>
          </a:p>
          <a:p>
            <a:endParaRPr lang="en-US" sz="2800" b="1" cap="small" dirty="0" smtClean="0"/>
          </a:p>
          <a:p>
            <a:r>
              <a:rPr lang="en-US" sz="2800" b="1" cap="small" dirty="0" smtClean="0"/>
              <a:t> </a:t>
            </a:r>
          </a:p>
        </p:txBody>
      </p:sp>
      <p:sp>
        <p:nvSpPr>
          <p:cNvPr id="7" name="TextBox 6"/>
          <p:cNvSpPr txBox="1"/>
          <p:nvPr/>
        </p:nvSpPr>
        <p:spPr>
          <a:xfrm>
            <a:off x="2209800" y="152400"/>
            <a:ext cx="6781800" cy="707886"/>
          </a:xfrm>
          <a:prstGeom prst="rect">
            <a:avLst/>
          </a:prstGeom>
          <a:noFill/>
        </p:spPr>
        <p:txBody>
          <a:bodyPr wrap="square" rtlCol="0">
            <a:spAutoFit/>
          </a:bodyPr>
          <a:lstStyle/>
          <a:p>
            <a:pPr algn="ctr"/>
            <a:r>
              <a:rPr lang="en-US" sz="4000" b="1" dirty="0" smtClean="0">
                <a:solidFill>
                  <a:schemeClr val="bg1"/>
                </a:solidFill>
              </a:rPr>
              <a:t>Renewal and Changes to Plan</a:t>
            </a:r>
            <a:endParaRPr lang="en-US" sz="4000" b="1" dirty="0">
              <a:solidFill>
                <a:schemeClr val="bg1"/>
              </a:solidFill>
            </a:endParaRPr>
          </a:p>
        </p:txBody>
      </p:sp>
    </p:spTree>
    <p:extLst>
      <p:ext uri="{BB962C8B-B14F-4D97-AF65-F5344CB8AC3E}">
        <p14:creationId xmlns:p14="http://schemas.microsoft.com/office/powerpoint/2010/main" val="2185595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ACA4C6B-1B05-4316-80E7-0E8864121B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11</a:t>
            </a:fld>
            <a:endParaRPr lang="en-US" dirty="0"/>
          </a:p>
        </p:txBody>
      </p:sp>
      <p:sp>
        <p:nvSpPr>
          <p:cNvPr id="8" name="Rectangle 7"/>
          <p:cNvSpPr/>
          <p:nvPr/>
        </p:nvSpPr>
        <p:spPr>
          <a:xfrm>
            <a:off x="11548" y="1371600"/>
            <a:ext cx="9132452"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2875" y="1905000"/>
            <a:ext cx="8229600" cy="954107"/>
          </a:xfrm>
          <a:prstGeom prst="rect">
            <a:avLst/>
          </a:prstGeom>
          <a:noFill/>
        </p:spPr>
        <p:txBody>
          <a:bodyPr wrap="square" rtlCol="0">
            <a:spAutoFit/>
          </a:bodyPr>
          <a:lstStyle/>
          <a:p>
            <a:endParaRPr lang="en-US" sz="2800" dirty="0" smtClean="0"/>
          </a:p>
          <a:p>
            <a:endParaRPr lang="en-US" sz="2800" dirty="0"/>
          </a:p>
        </p:txBody>
      </p:sp>
      <p:sp>
        <p:nvSpPr>
          <p:cNvPr id="7" name="TextBox 6"/>
          <p:cNvSpPr txBox="1"/>
          <p:nvPr/>
        </p:nvSpPr>
        <p:spPr>
          <a:xfrm>
            <a:off x="2209800" y="192234"/>
            <a:ext cx="6781800" cy="584776"/>
          </a:xfrm>
          <a:prstGeom prst="rect">
            <a:avLst/>
          </a:prstGeom>
          <a:noFill/>
        </p:spPr>
        <p:txBody>
          <a:bodyPr wrap="square" rtlCol="0">
            <a:spAutoFit/>
          </a:bodyPr>
          <a:lstStyle/>
          <a:p>
            <a:pPr algn="ctr"/>
            <a:r>
              <a:rPr lang="en-US" sz="3200" b="1" dirty="0" err="1" smtClean="0">
                <a:solidFill>
                  <a:schemeClr val="bg1"/>
                </a:solidFill>
              </a:rPr>
              <a:t>YouToons</a:t>
            </a:r>
            <a:r>
              <a:rPr lang="en-US" sz="3200" b="1" dirty="0" smtClean="0">
                <a:solidFill>
                  <a:schemeClr val="bg1"/>
                </a:solidFill>
              </a:rPr>
              <a:t> Video</a:t>
            </a:r>
            <a:endParaRPr lang="en-US" sz="3200" b="1" dirty="0">
              <a:solidFill>
                <a:schemeClr val="bg1"/>
              </a:solidFill>
            </a:endParaRPr>
          </a:p>
        </p:txBody>
      </p:sp>
      <p:sp>
        <p:nvSpPr>
          <p:cNvPr id="9" name="Rectangle 8"/>
          <p:cNvSpPr/>
          <p:nvPr/>
        </p:nvSpPr>
        <p:spPr>
          <a:xfrm>
            <a:off x="9236" y="1371600"/>
            <a:ext cx="91440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229000" y="1720334"/>
            <a:ext cx="9921875" cy="707886"/>
          </a:xfrm>
          <a:prstGeom prst="rect">
            <a:avLst/>
          </a:prstGeom>
          <a:noFill/>
        </p:spPr>
        <p:txBody>
          <a:bodyPr wrap="square" rtlCol="0">
            <a:spAutoFit/>
          </a:bodyPr>
          <a:lstStyle/>
          <a:p>
            <a:r>
              <a:rPr lang="en-US" sz="2000" dirty="0" smtClean="0">
                <a:hlinkClick r:id="rId4"/>
              </a:rPr>
              <a:t>http://kff.org/health-reform/video/youtoons-obamacare-video/</a:t>
            </a:r>
            <a:endParaRPr lang="en-US" sz="2000" dirty="0" smtClean="0"/>
          </a:p>
          <a:p>
            <a:endParaRPr lang="en-US" sz="2000" dirty="0"/>
          </a:p>
        </p:txBody>
      </p:sp>
      <p:pic>
        <p:nvPicPr>
          <p:cNvPr id="12" name="Picture 11"/>
          <p:cNvPicPr>
            <a:picLocks noChangeAspect="1"/>
          </p:cNvPicPr>
          <p:nvPr/>
        </p:nvPicPr>
        <p:blipFill rotWithShape="1">
          <a:blip r:embed="rId5"/>
          <a:srcRect l="8646" t="8281" r="8969" b="9663"/>
          <a:stretch/>
        </p:blipFill>
        <p:spPr>
          <a:xfrm>
            <a:off x="1235034" y="2349500"/>
            <a:ext cx="6685808" cy="3397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965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1D43ACEF-1ECE-4B27-A1A6-5837FE930331}"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12</a:t>
            </a:fld>
            <a:endParaRPr lang="en-US" dirty="0"/>
          </a:p>
        </p:txBody>
      </p:sp>
      <p:sp>
        <p:nvSpPr>
          <p:cNvPr id="6" name="Rectangle 5"/>
          <p:cNvSpPr/>
          <p:nvPr/>
        </p:nvSpPr>
        <p:spPr>
          <a:xfrm>
            <a:off x="533400" y="1447800"/>
            <a:ext cx="8305800" cy="523220"/>
          </a:xfrm>
          <a:prstGeom prst="rect">
            <a:avLst/>
          </a:prstGeom>
        </p:spPr>
        <p:txBody>
          <a:bodyPr wrap="square">
            <a:spAutoFit/>
          </a:bodyPr>
          <a:lstStyle/>
          <a:p>
            <a:pPr algn="ctr"/>
            <a:r>
              <a:rPr lang="en-US" sz="2800" b="1" dirty="0" smtClean="0"/>
              <a:t>Three (3) Ways to Get Assistance and Apply</a:t>
            </a:r>
            <a:endParaRPr lang="en-US" sz="2800" b="1" dirty="0"/>
          </a:p>
        </p:txBody>
      </p:sp>
      <p:sp>
        <p:nvSpPr>
          <p:cNvPr id="7" name="TextBox 6"/>
          <p:cNvSpPr txBox="1"/>
          <p:nvPr/>
        </p:nvSpPr>
        <p:spPr>
          <a:xfrm>
            <a:off x="2209800" y="152400"/>
            <a:ext cx="6781800" cy="1077218"/>
          </a:xfrm>
          <a:prstGeom prst="rect">
            <a:avLst/>
          </a:prstGeom>
          <a:noFill/>
        </p:spPr>
        <p:txBody>
          <a:bodyPr wrap="square" rtlCol="0">
            <a:spAutoFit/>
          </a:bodyPr>
          <a:lstStyle/>
          <a:p>
            <a:pPr algn="ctr"/>
            <a:r>
              <a:rPr lang="en-US" sz="2400" b="1" dirty="0" smtClean="0">
                <a:solidFill>
                  <a:schemeClr val="bg1">
                    <a:lumMod val="75000"/>
                  </a:schemeClr>
                </a:solidFill>
              </a:rPr>
              <a:t>COUNTDOWN TO COVERAGE</a:t>
            </a:r>
          </a:p>
          <a:p>
            <a:pPr algn="ctr"/>
            <a:r>
              <a:rPr lang="en-US" sz="4000" b="1" dirty="0">
                <a:solidFill>
                  <a:schemeClr val="bg1"/>
                </a:solidFill>
              </a:rPr>
              <a:t>The Countdown</a:t>
            </a:r>
          </a:p>
        </p:txBody>
      </p:sp>
      <p:graphicFrame>
        <p:nvGraphicFramePr>
          <p:cNvPr id="4" name="Table 3"/>
          <p:cNvGraphicFramePr>
            <a:graphicFrameLocks noGrp="1"/>
          </p:cNvGraphicFramePr>
          <p:nvPr>
            <p:extLst>
              <p:ext uri="{D42A27DB-BD31-4B8C-83A1-F6EECF244321}">
                <p14:modId xmlns:p14="http://schemas.microsoft.com/office/powerpoint/2010/main" val="3030661797"/>
              </p:ext>
            </p:extLst>
          </p:nvPr>
        </p:nvGraphicFramePr>
        <p:xfrm>
          <a:off x="516082" y="1944330"/>
          <a:ext cx="8111836" cy="4624672"/>
        </p:xfrm>
        <a:graphic>
          <a:graphicData uri="http://schemas.openxmlformats.org/drawingml/2006/table">
            <a:tbl>
              <a:tblPr firstRow="1" bandRow="1">
                <a:tableStyleId>{5C22544A-7EE6-4342-B048-85BDC9FD1C3A}</a:tableStyleId>
              </a:tblPr>
              <a:tblGrid>
                <a:gridCol w="2703945"/>
                <a:gridCol w="5407891"/>
              </a:tblGrid>
              <a:tr h="341670">
                <a:tc rowSpan="2">
                  <a:txBody>
                    <a:bodyPr/>
                    <a:lstStyle/>
                    <a:p>
                      <a:pPr algn="ctr"/>
                      <a:endParaRPr lang="en-US" sz="1000" dirty="0"/>
                    </a:p>
                  </a:txBody>
                  <a:tcPr marL="121678" marR="121678" marT="60839" marB="608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2400" b="1" kern="1200" dirty="0" smtClean="0">
                          <a:solidFill>
                            <a:schemeClr val="dk1"/>
                          </a:solidFill>
                          <a:latin typeface="+mn-lt"/>
                          <a:ea typeface="+mn-ea"/>
                          <a:cs typeface="+mn-cs"/>
                        </a:rPr>
                        <a:t>ONLINE</a:t>
                      </a:r>
                      <a:endParaRPr lang="en-US" sz="2400" b="1" kern="1200" dirty="0">
                        <a:solidFill>
                          <a:schemeClr val="dk1"/>
                        </a:solidFill>
                        <a:latin typeface="+mn-lt"/>
                        <a:ea typeface="+mn-ea"/>
                        <a:cs typeface="+mn-cs"/>
                      </a:endParaRPr>
                    </a:p>
                  </a:txBody>
                  <a:tcPr marL="121678" marR="121678" marT="60839" marB="6083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869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Californians can apply on their own through the Internet. Simply go to </a:t>
                      </a:r>
                      <a:r>
                        <a:rPr lang="en-US" sz="1400" dirty="0" smtClean="0">
                          <a:hlinkClick r:id="rId4"/>
                        </a:rPr>
                        <a:t>www.coveredCA.com</a:t>
                      </a:r>
                      <a:r>
                        <a:rPr lang="en-US" sz="1400" dirty="0" smtClean="0"/>
                        <a:t> and click on the yellow “Start Here” button.  Applicants need to create an account BEFORE beginning the application process. </a:t>
                      </a:r>
                      <a:endParaRPr lang="en-US" sz="1400" dirty="0"/>
                    </a:p>
                  </a:txBody>
                  <a:tcPr marL="121678" marR="121678" marT="60839" marB="608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5260">
                <a:tc rowSpan="2">
                  <a:txBody>
                    <a:bodyPr/>
                    <a:lstStyle/>
                    <a:p>
                      <a:pPr algn="ctr"/>
                      <a:endParaRPr lang="en-US" sz="1000" dirty="0"/>
                    </a:p>
                  </a:txBody>
                  <a:tcPr marL="121678" marR="121678" marT="60839" marB="608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t>OVER-THE PHONE</a:t>
                      </a:r>
                      <a:endParaRPr lang="en-US" sz="2400" dirty="0"/>
                    </a:p>
                  </a:txBody>
                  <a:tcPr marL="121678" marR="121678" marT="60839" marB="6083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869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For personalized assistance, call the CHAMP HelpLine at </a:t>
                      </a:r>
                    </a:p>
                    <a:p>
                      <a:r>
                        <a:rPr lang="en-US" sz="1400" b="1" dirty="0" smtClean="0"/>
                        <a:t>(866) 742-2273</a:t>
                      </a:r>
                      <a:r>
                        <a:rPr lang="en-US" sz="1400" dirty="0" smtClean="0"/>
                        <a:t>. CHAMP is open Monday through Friday</a:t>
                      </a:r>
                      <a:r>
                        <a:rPr lang="en-US" sz="1400" baseline="0" dirty="0" smtClean="0"/>
                        <a:t> from 7:30 a.m. to 4:00 p.m.  If you are ready to apply call Covered California at (800) 300-1506. </a:t>
                      </a:r>
                      <a:endParaRPr lang="en-US" sz="1400" dirty="0"/>
                    </a:p>
                  </a:txBody>
                  <a:tcPr marL="121678" marR="121678" marT="60839" marB="608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4952">
                <a:tc rowSpan="2">
                  <a:txBody>
                    <a:bodyPr/>
                    <a:lstStyle/>
                    <a:p>
                      <a:pPr algn="ctr"/>
                      <a:endParaRPr lang="en-US" sz="1000" dirty="0"/>
                    </a:p>
                  </a:txBody>
                  <a:tcPr marL="121678" marR="121678" marT="60839" marB="608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t>IN-PERSON</a:t>
                      </a:r>
                    </a:p>
                  </a:txBody>
                  <a:tcPr marL="121678" marR="121678" marT="60839" marB="6083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869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Call the CHAMP HelpLine</a:t>
                      </a:r>
                      <a:r>
                        <a:rPr lang="en-US" sz="1400" baseline="0" dirty="0" smtClean="0"/>
                        <a:t> </a:t>
                      </a:r>
                      <a:r>
                        <a:rPr lang="en-US" sz="1400" b="1" baseline="0" dirty="0" smtClean="0"/>
                        <a:t>(866-742-2273) </a:t>
                      </a:r>
                      <a:r>
                        <a:rPr lang="en-US" sz="1400" baseline="0" dirty="0" smtClean="0"/>
                        <a:t>and they can direct you to a Covered California Certified Educator or Certified Enrollment Counselor in your area. In-person assistance can also be found on </a:t>
                      </a:r>
                      <a:r>
                        <a:rPr lang="en-US" sz="1400" baseline="0" dirty="0" smtClean="0">
                          <a:hlinkClick r:id="rId4"/>
                        </a:rPr>
                        <a:t>www.coveredCA.com</a:t>
                      </a:r>
                      <a:r>
                        <a:rPr lang="en-US" sz="1400" baseline="0" dirty="0" smtClean="0"/>
                        <a:t> by clicking on “Find Help Near You” and then Clicking on “Find an Enrollment Counselor”.</a:t>
                      </a:r>
                      <a:endParaRPr lang="en-US" sz="1400" dirty="0"/>
                    </a:p>
                  </a:txBody>
                  <a:tcPr marL="121678" marR="121678" marT="60839" marB="608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7" name="Picture 3" descr="C:\Program Files (x86)\Microsoft Office\MEDIA\CAGCAT10\j030052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1524000" cy="1310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le.reinert.LAUSD\AppData\Local\Microsoft\Windows\Temporary Internet Files\Content.IE5\WY91JKTC\MC90036337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3200400"/>
            <a:ext cx="1828800" cy="18297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4867351"/>
            <a:ext cx="1820570" cy="1533449"/>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descr="C:\Users\dale.reinert.LAUSD\AppData\Local\Microsoft\Windows\Temporary Internet Files\Content.IE5\WY91JKTC\MC90006032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4867351"/>
            <a:ext cx="1820570" cy="153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3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6CE484FC-D89A-44DE-8517-F4DC1485CE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13</a:t>
            </a:fld>
            <a:endParaRPr lang="en-US" dirty="0"/>
          </a:p>
        </p:txBody>
      </p:sp>
      <p:sp>
        <p:nvSpPr>
          <p:cNvPr id="7" name="TextBox 6"/>
          <p:cNvSpPr txBox="1"/>
          <p:nvPr/>
        </p:nvSpPr>
        <p:spPr>
          <a:xfrm>
            <a:off x="2209800" y="0"/>
            <a:ext cx="6781800" cy="1292662"/>
          </a:xfrm>
          <a:prstGeom prst="rect">
            <a:avLst/>
          </a:prstGeom>
          <a:noFill/>
        </p:spPr>
        <p:txBody>
          <a:bodyPr wrap="square" rtlCol="0">
            <a:spAutoFit/>
          </a:bodyPr>
          <a:lstStyle/>
          <a:p>
            <a:pPr algn="ctr"/>
            <a:r>
              <a:rPr lang="en-US" sz="2400" b="1" dirty="0" smtClean="0">
                <a:solidFill>
                  <a:schemeClr val="bg1">
                    <a:lumMod val="75000"/>
                  </a:schemeClr>
                </a:solidFill>
              </a:rPr>
              <a:t>PRACTICAL STEPS</a:t>
            </a:r>
          </a:p>
          <a:p>
            <a:pPr algn="ctr"/>
            <a:r>
              <a:rPr lang="en-US" sz="2800" b="1" dirty="0" smtClean="0">
                <a:solidFill>
                  <a:schemeClr val="bg1"/>
                </a:solidFill>
              </a:rPr>
              <a:t>	Covered </a:t>
            </a:r>
            <a:r>
              <a:rPr lang="en-US" sz="2800" b="1" dirty="0">
                <a:solidFill>
                  <a:schemeClr val="bg1"/>
                </a:solidFill>
              </a:rPr>
              <a:t>CA</a:t>
            </a:r>
            <a:r>
              <a:rPr lang="en-US" sz="2800" b="1" dirty="0" smtClean="0">
                <a:solidFill>
                  <a:schemeClr val="bg1"/>
                </a:solidFill>
              </a:rPr>
              <a:t> Website</a:t>
            </a:r>
          </a:p>
          <a:p>
            <a:pPr algn="ctr"/>
            <a:r>
              <a:rPr lang="en-US" sz="2600" b="1" dirty="0" smtClean="0">
                <a:solidFill>
                  <a:schemeClr val="bg1"/>
                </a:solidFill>
              </a:rPr>
              <a:t>www.coveredca.com</a:t>
            </a:r>
          </a:p>
        </p:txBody>
      </p:sp>
      <p:pic>
        <p:nvPicPr>
          <p:cNvPr id="8" name="Picture 7" descr="coveredca.png"/>
          <p:cNvPicPr>
            <a:picLocks noChangeAspect="1"/>
          </p:cNvPicPr>
          <p:nvPr/>
        </p:nvPicPr>
        <p:blipFill>
          <a:blip r:embed="rId4"/>
          <a:srcRect t="7333" r="1961" b="3333"/>
          <a:stretch>
            <a:fillRect/>
          </a:stretch>
        </p:blipFill>
        <p:spPr>
          <a:xfrm>
            <a:off x="838200" y="1676400"/>
            <a:ext cx="7620000" cy="4339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388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66"/>
            <a:ext cx="9144000" cy="6858000"/>
          </a:xfrm>
          <a:prstGeom prst="rect">
            <a:avLst/>
          </a:prstGeom>
        </p:spPr>
      </p:pic>
      <p:sp>
        <p:nvSpPr>
          <p:cNvPr id="3" name="Date Placeholder 2"/>
          <p:cNvSpPr>
            <a:spLocks noGrp="1"/>
          </p:cNvSpPr>
          <p:nvPr>
            <p:ph type="dt" sz="half" idx="10"/>
          </p:nvPr>
        </p:nvSpPr>
        <p:spPr/>
        <p:txBody>
          <a:bodyPr/>
          <a:lstStyle/>
          <a:p>
            <a:fld id="{CB87384C-3880-4EA7-8C57-8264F5C86826}"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14</a:t>
            </a:fld>
            <a:endParaRPr lang="en-US" dirty="0"/>
          </a:p>
        </p:txBody>
      </p:sp>
      <p:sp>
        <p:nvSpPr>
          <p:cNvPr id="7" name="TextBox 6"/>
          <p:cNvSpPr txBox="1"/>
          <p:nvPr/>
        </p:nvSpPr>
        <p:spPr>
          <a:xfrm>
            <a:off x="2209800" y="0"/>
            <a:ext cx="6781800" cy="1323439"/>
          </a:xfrm>
          <a:prstGeom prst="rect">
            <a:avLst/>
          </a:prstGeom>
          <a:noFill/>
        </p:spPr>
        <p:txBody>
          <a:bodyPr wrap="square" rtlCol="0">
            <a:spAutoFit/>
          </a:bodyPr>
          <a:lstStyle/>
          <a:p>
            <a:pPr algn="ctr"/>
            <a:r>
              <a:rPr lang="en-US" sz="2400" b="1" dirty="0">
                <a:solidFill>
                  <a:schemeClr val="bg1">
                    <a:lumMod val="75000"/>
                  </a:schemeClr>
                </a:solidFill>
              </a:rPr>
              <a:t>PRACTICAL STEPS</a:t>
            </a:r>
          </a:p>
          <a:p>
            <a:pPr algn="ctr"/>
            <a:r>
              <a:rPr lang="en-US" sz="2800" b="1" dirty="0">
                <a:solidFill>
                  <a:schemeClr val="bg1"/>
                </a:solidFill>
              </a:rPr>
              <a:t>Covered CA </a:t>
            </a:r>
            <a:r>
              <a:rPr lang="en-US" sz="2800" b="1" dirty="0" smtClean="0">
                <a:solidFill>
                  <a:schemeClr val="bg1"/>
                </a:solidFill>
              </a:rPr>
              <a:t>Online </a:t>
            </a:r>
            <a:r>
              <a:rPr lang="en-US" sz="2800" b="1" dirty="0">
                <a:solidFill>
                  <a:schemeClr val="bg1"/>
                </a:solidFill>
              </a:rPr>
              <a:t>Shop and Compare </a:t>
            </a:r>
            <a:r>
              <a:rPr lang="en-US" sz="2800" b="1" dirty="0" smtClean="0">
                <a:solidFill>
                  <a:schemeClr val="bg1"/>
                </a:solidFill>
              </a:rPr>
              <a:t>tool</a:t>
            </a:r>
          </a:p>
          <a:p>
            <a:pPr algn="ctr"/>
            <a:r>
              <a:rPr lang="en-US" sz="2800" b="1" dirty="0" smtClean="0">
                <a:solidFill>
                  <a:schemeClr val="bg1"/>
                </a:solidFill>
              </a:rPr>
              <a:t>www.CoveredCA.com/shopandcompare</a:t>
            </a:r>
            <a:endParaRPr lang="en-US" sz="2800" b="1" dirty="0">
              <a:solidFill>
                <a:schemeClr val="bg1"/>
              </a:solidFill>
            </a:endParaRPr>
          </a:p>
        </p:txBody>
      </p:sp>
      <p:pic>
        <p:nvPicPr>
          <p:cNvPr id="8" name="Picture 7" descr="cc_shop.PNG"/>
          <p:cNvPicPr>
            <a:picLocks noChangeAspect="1"/>
          </p:cNvPicPr>
          <p:nvPr/>
        </p:nvPicPr>
        <p:blipFill>
          <a:blip r:embed="rId4"/>
          <a:srcRect t="14444" b="3333"/>
          <a:stretch>
            <a:fillRect/>
          </a:stretch>
        </p:blipFill>
        <p:spPr>
          <a:xfrm>
            <a:off x="2209800" y="1371600"/>
            <a:ext cx="4865473"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061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68D552E0-AB6D-4F7F-BB8D-2B20B674BC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15</a:t>
            </a:fld>
            <a:endParaRPr lang="en-US" dirty="0"/>
          </a:p>
        </p:txBody>
      </p:sp>
      <p:sp>
        <p:nvSpPr>
          <p:cNvPr id="7" name="TextBox 6"/>
          <p:cNvSpPr txBox="1"/>
          <p:nvPr/>
        </p:nvSpPr>
        <p:spPr>
          <a:xfrm>
            <a:off x="2209800" y="152400"/>
            <a:ext cx="6781800" cy="954107"/>
          </a:xfrm>
          <a:prstGeom prst="rect">
            <a:avLst/>
          </a:prstGeom>
          <a:noFill/>
        </p:spPr>
        <p:txBody>
          <a:bodyPr wrap="square" rtlCol="0">
            <a:spAutoFit/>
          </a:bodyPr>
          <a:lstStyle/>
          <a:p>
            <a:pPr algn="ctr"/>
            <a:r>
              <a:rPr lang="en-US" sz="2800" b="1" dirty="0">
                <a:solidFill>
                  <a:schemeClr val="bg1">
                    <a:lumMod val="75000"/>
                  </a:schemeClr>
                </a:solidFill>
              </a:rPr>
              <a:t>PRACTICAL STEPS</a:t>
            </a:r>
          </a:p>
          <a:p>
            <a:pPr algn="ctr"/>
            <a:r>
              <a:rPr lang="en-US" sz="2800" b="1" dirty="0">
                <a:solidFill>
                  <a:schemeClr val="bg1"/>
                </a:solidFill>
              </a:rPr>
              <a:t>Covered CA </a:t>
            </a:r>
            <a:r>
              <a:rPr lang="en-US" sz="2800" b="1" dirty="0" smtClean="0">
                <a:solidFill>
                  <a:schemeClr val="bg1"/>
                </a:solidFill>
              </a:rPr>
              <a:t>Online </a:t>
            </a:r>
            <a:r>
              <a:rPr lang="en-US" sz="2800" b="1" dirty="0">
                <a:solidFill>
                  <a:schemeClr val="bg1"/>
                </a:solidFill>
              </a:rPr>
              <a:t>Shop and Compare tool</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837" t="13196" r="20783" b="5403"/>
          <a:stretch/>
        </p:blipFill>
        <p:spPr bwMode="auto">
          <a:xfrm>
            <a:off x="1421430" y="1491620"/>
            <a:ext cx="6350970" cy="4897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514600" y="4724400"/>
            <a:ext cx="1170709" cy="381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443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6D1ABEC4-9B95-4120-8AFB-C56AC666250D}"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16</a:t>
            </a:fld>
            <a:endParaRPr lang="en-US" dirty="0"/>
          </a:p>
        </p:txBody>
      </p:sp>
      <p:sp>
        <p:nvSpPr>
          <p:cNvPr id="6" name="TextBox 5"/>
          <p:cNvSpPr txBox="1"/>
          <p:nvPr/>
        </p:nvSpPr>
        <p:spPr>
          <a:xfrm>
            <a:off x="381000" y="1600200"/>
            <a:ext cx="8229600" cy="584775"/>
          </a:xfrm>
          <a:prstGeom prst="rect">
            <a:avLst/>
          </a:prstGeom>
          <a:noFill/>
        </p:spPr>
        <p:txBody>
          <a:bodyPr wrap="square" rtlCol="0" anchor="t">
            <a:spAutoFit/>
          </a:bodyPr>
          <a:lstStyle/>
          <a:p>
            <a:endParaRPr lang="en-US" sz="3200" b="1" cap="small" dirty="0" smtClean="0"/>
          </a:p>
        </p:txBody>
      </p:sp>
      <p:sp>
        <p:nvSpPr>
          <p:cNvPr id="9" name="Oval 8"/>
          <p:cNvSpPr/>
          <p:nvPr/>
        </p:nvSpPr>
        <p:spPr>
          <a:xfrm>
            <a:off x="3910445" y="3352800"/>
            <a:ext cx="1170709" cy="381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267200" y="4572000"/>
            <a:ext cx="304800" cy="369332"/>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sp>
        <p:nvSpPr>
          <p:cNvPr id="11" name="Oval 10"/>
          <p:cNvSpPr/>
          <p:nvPr/>
        </p:nvSpPr>
        <p:spPr>
          <a:xfrm>
            <a:off x="3834245" y="4560332"/>
            <a:ext cx="1170709" cy="381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09800" y="188893"/>
            <a:ext cx="6781800" cy="954107"/>
          </a:xfrm>
          <a:prstGeom prst="rect">
            <a:avLst/>
          </a:prstGeom>
          <a:noFill/>
        </p:spPr>
        <p:txBody>
          <a:bodyPr wrap="square" rtlCol="0">
            <a:spAutoFit/>
          </a:bodyPr>
          <a:lstStyle/>
          <a:p>
            <a:pPr algn="ctr"/>
            <a:endParaRPr lang="en-US" sz="2800" b="1" dirty="0" smtClean="0">
              <a:solidFill>
                <a:schemeClr val="bg1"/>
              </a:solidFill>
            </a:endParaRPr>
          </a:p>
          <a:p>
            <a:pPr algn="ctr"/>
            <a:r>
              <a:rPr lang="en-US" sz="2800" b="1" dirty="0" smtClean="0">
                <a:solidFill>
                  <a:schemeClr val="bg1"/>
                </a:solidFill>
              </a:rPr>
              <a:t>Covered </a:t>
            </a:r>
            <a:r>
              <a:rPr lang="en-US" sz="2800" b="1" dirty="0">
                <a:solidFill>
                  <a:schemeClr val="bg1"/>
                </a:solidFill>
              </a:rPr>
              <a:t>CA </a:t>
            </a:r>
            <a:r>
              <a:rPr lang="en-US" sz="2800" b="1" dirty="0" smtClean="0">
                <a:solidFill>
                  <a:schemeClr val="bg1"/>
                </a:solidFill>
              </a:rPr>
              <a:t>Online </a:t>
            </a:r>
            <a:r>
              <a:rPr lang="en-US" sz="2800" b="1" dirty="0">
                <a:solidFill>
                  <a:schemeClr val="bg1"/>
                </a:solidFill>
              </a:rPr>
              <a:t>Shop and Compare tool</a:t>
            </a: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5" t="28487" r="35079" b="8317"/>
          <a:stretch/>
        </p:blipFill>
        <p:spPr bwMode="auto">
          <a:xfrm>
            <a:off x="381000" y="1683325"/>
            <a:ext cx="8513046" cy="4724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1000" y="1371600"/>
            <a:ext cx="1381125" cy="369332"/>
          </a:xfrm>
          <a:prstGeom prst="rect">
            <a:avLst/>
          </a:prstGeom>
          <a:noFill/>
        </p:spPr>
        <p:txBody>
          <a:bodyPr wrap="square" rtlCol="0">
            <a:spAutoFit/>
          </a:bodyPr>
          <a:lstStyle/>
          <a:p>
            <a:r>
              <a:rPr lang="en-US" dirty="0" smtClean="0"/>
              <a:t>Example:</a:t>
            </a:r>
          </a:p>
        </p:txBody>
      </p:sp>
    </p:spTree>
    <p:extLst>
      <p:ext uri="{BB962C8B-B14F-4D97-AF65-F5344CB8AC3E}">
        <p14:creationId xmlns:p14="http://schemas.microsoft.com/office/powerpoint/2010/main" val="152502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ln>
            <a:noFill/>
          </a:ln>
        </p:spPr>
        <p:txBody>
          <a:bodyPr/>
          <a:lstStyle/>
          <a:p>
            <a:fld id="{494E5034-9075-4A25-AC21-C78E0AD02076}" type="slidenum">
              <a:rPr lang="en-US" smtClean="0"/>
              <a:pPr/>
              <a:t>17</a:t>
            </a:fld>
            <a:endParaRPr lang="en-US" dirty="0"/>
          </a:p>
        </p:txBody>
      </p:sp>
      <p:sp>
        <p:nvSpPr>
          <p:cNvPr id="14" name="TextBox 13"/>
          <p:cNvSpPr txBox="1"/>
          <p:nvPr/>
        </p:nvSpPr>
        <p:spPr>
          <a:xfrm>
            <a:off x="2209800" y="152400"/>
            <a:ext cx="6781800" cy="954107"/>
          </a:xfrm>
          <a:prstGeom prst="rect">
            <a:avLst/>
          </a:prstGeom>
          <a:noFill/>
        </p:spPr>
        <p:txBody>
          <a:bodyPr wrap="square" rtlCol="0">
            <a:spAutoFit/>
          </a:bodyPr>
          <a:lstStyle/>
          <a:p>
            <a:pPr algn="ctr"/>
            <a:r>
              <a:rPr lang="en-US" sz="2800" b="1" dirty="0" smtClean="0">
                <a:solidFill>
                  <a:schemeClr val="bg1">
                    <a:lumMod val="75000"/>
                  </a:schemeClr>
                </a:solidFill>
              </a:rPr>
              <a:t>Covered CA Website</a:t>
            </a:r>
          </a:p>
          <a:p>
            <a:pPr algn="ctr"/>
            <a:r>
              <a:rPr lang="en-US" sz="2800" b="1" dirty="0" smtClean="0">
                <a:solidFill>
                  <a:schemeClr val="bg1">
                    <a:lumMod val="75000"/>
                  </a:schemeClr>
                </a:solidFill>
              </a:rPr>
              <a:t>Find Local Help</a:t>
            </a:r>
            <a:endParaRPr lang="en-US" sz="2800" b="1" dirty="0">
              <a:solidFill>
                <a:schemeClr val="bg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365" t="6123" r="14772" b="3773"/>
          <a:stretch/>
        </p:blipFill>
        <p:spPr bwMode="auto">
          <a:xfrm>
            <a:off x="1676400" y="2178048"/>
            <a:ext cx="6209805" cy="444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66800" y="1415533"/>
            <a:ext cx="8229600" cy="954107"/>
          </a:xfrm>
          <a:prstGeom prst="rect">
            <a:avLst/>
          </a:prstGeom>
          <a:noFill/>
          <a:ln>
            <a:noFill/>
          </a:ln>
        </p:spPr>
        <p:txBody>
          <a:bodyPr wrap="square" rtlCol="0" anchor="t">
            <a:spAutoFit/>
          </a:bodyPr>
          <a:lstStyle/>
          <a:p>
            <a:r>
              <a:rPr lang="en-US" sz="2800" cap="small" dirty="0" smtClean="0">
                <a:hlinkClick r:id="rId5"/>
              </a:rPr>
              <a:t>https://www.coveredca.com/get-help/local/</a:t>
            </a:r>
            <a:endParaRPr lang="en-US" sz="2800" cap="small" dirty="0" smtClean="0"/>
          </a:p>
          <a:p>
            <a:endParaRPr lang="en-US" sz="2800" cap="small" dirty="0" smtClean="0"/>
          </a:p>
        </p:txBody>
      </p:sp>
    </p:spTree>
    <p:extLst>
      <p:ext uri="{BB962C8B-B14F-4D97-AF65-F5344CB8AC3E}">
        <p14:creationId xmlns:p14="http://schemas.microsoft.com/office/powerpoint/2010/main" val="2597225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6049188B-F23B-4FAE-B7AA-90840965F207}"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18</a:t>
            </a:fld>
            <a:endParaRPr lang="en-US" dirty="0"/>
          </a:p>
        </p:txBody>
      </p:sp>
      <p:sp>
        <p:nvSpPr>
          <p:cNvPr id="6" name="TextBox 5"/>
          <p:cNvSpPr txBox="1"/>
          <p:nvPr/>
        </p:nvSpPr>
        <p:spPr>
          <a:xfrm>
            <a:off x="381000" y="1600200"/>
            <a:ext cx="8229600" cy="584775"/>
          </a:xfrm>
          <a:prstGeom prst="rect">
            <a:avLst/>
          </a:prstGeom>
          <a:noFill/>
        </p:spPr>
        <p:txBody>
          <a:bodyPr wrap="square" rtlCol="0" anchor="t">
            <a:spAutoFit/>
          </a:bodyPr>
          <a:lstStyle/>
          <a:p>
            <a:endParaRPr lang="en-US" sz="3200" b="1" cap="small" dirty="0" smtClean="0"/>
          </a:p>
        </p:txBody>
      </p:sp>
      <p:sp>
        <p:nvSpPr>
          <p:cNvPr id="10" name="TextBox 9"/>
          <p:cNvSpPr txBox="1"/>
          <p:nvPr/>
        </p:nvSpPr>
        <p:spPr>
          <a:xfrm>
            <a:off x="2209800" y="152400"/>
            <a:ext cx="6781800" cy="1077218"/>
          </a:xfrm>
          <a:prstGeom prst="rect">
            <a:avLst/>
          </a:prstGeom>
          <a:noFill/>
        </p:spPr>
        <p:txBody>
          <a:bodyPr wrap="square" rtlCol="0">
            <a:spAutoFit/>
          </a:bodyPr>
          <a:lstStyle/>
          <a:p>
            <a:pPr algn="ctr"/>
            <a:r>
              <a:rPr lang="en-US" sz="2800" b="1" dirty="0">
                <a:solidFill>
                  <a:schemeClr val="bg1">
                    <a:lumMod val="75000"/>
                  </a:schemeClr>
                </a:solidFill>
              </a:rPr>
              <a:t>PRACTICAL STEPS</a:t>
            </a:r>
            <a:endParaRPr lang="en-US" sz="2800" b="1" dirty="0" smtClean="0">
              <a:solidFill>
                <a:schemeClr val="bg1">
                  <a:lumMod val="75000"/>
                </a:schemeClr>
              </a:solidFill>
            </a:endParaRPr>
          </a:p>
          <a:p>
            <a:pPr algn="ctr"/>
            <a:r>
              <a:rPr lang="en-US" sz="3600" b="1" dirty="0" smtClean="0">
                <a:solidFill>
                  <a:schemeClr val="bg1"/>
                </a:solidFill>
              </a:rPr>
              <a:t>Renewal</a:t>
            </a:r>
            <a:endParaRPr lang="en-US" sz="3600" b="1" dirty="0">
              <a:solidFill>
                <a:schemeClr val="bg1"/>
              </a:solidFill>
            </a:endParaRPr>
          </a:p>
        </p:txBody>
      </p:sp>
      <p:pic>
        <p:nvPicPr>
          <p:cNvPr id="9" name="Picture 8" descr="Screen Shot 2014-11-13 at 6.02.18 AM.png"/>
          <p:cNvPicPr>
            <a:picLocks noChangeAspect="1"/>
          </p:cNvPicPr>
          <p:nvPr/>
        </p:nvPicPr>
        <p:blipFill>
          <a:blip r:embed="rId4"/>
          <a:srcRect l="4167" t="12667" r="2500" b="4667"/>
          <a:stretch>
            <a:fillRect/>
          </a:stretch>
        </p:blipFill>
        <p:spPr>
          <a:xfrm>
            <a:off x="381000" y="1981200"/>
            <a:ext cx="8534400" cy="47244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905000" y="1371600"/>
            <a:ext cx="6705600" cy="830997"/>
          </a:xfrm>
          <a:prstGeom prst="rect">
            <a:avLst/>
          </a:prstGeom>
          <a:noFill/>
        </p:spPr>
        <p:txBody>
          <a:bodyPr wrap="square" rtlCol="0">
            <a:spAutoFit/>
          </a:bodyPr>
          <a:lstStyle/>
          <a:p>
            <a:r>
              <a:rPr lang="en-US" sz="2400" dirty="0" smtClean="0">
                <a:hlinkClick r:id="rId5"/>
              </a:rPr>
              <a:t>https://www.coveredca.com/youre-in/</a:t>
            </a:r>
            <a:endParaRPr lang="en-US" sz="2400" dirty="0" smtClean="0"/>
          </a:p>
          <a:p>
            <a:endParaRPr lang="en-US" sz="2400" dirty="0"/>
          </a:p>
        </p:txBody>
      </p:sp>
    </p:spTree>
    <p:extLst>
      <p:ext uri="{BB962C8B-B14F-4D97-AF65-F5344CB8AC3E}">
        <p14:creationId xmlns:p14="http://schemas.microsoft.com/office/powerpoint/2010/main" val="156138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6049188B-F23B-4FAE-B7AA-90840965F207}"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19</a:t>
            </a:fld>
            <a:endParaRPr lang="en-US" dirty="0"/>
          </a:p>
        </p:txBody>
      </p:sp>
      <p:sp>
        <p:nvSpPr>
          <p:cNvPr id="6" name="TextBox 5"/>
          <p:cNvSpPr txBox="1"/>
          <p:nvPr/>
        </p:nvSpPr>
        <p:spPr>
          <a:xfrm>
            <a:off x="381000" y="1600200"/>
            <a:ext cx="8229600" cy="584775"/>
          </a:xfrm>
          <a:prstGeom prst="rect">
            <a:avLst/>
          </a:prstGeom>
          <a:noFill/>
        </p:spPr>
        <p:txBody>
          <a:bodyPr wrap="square" rtlCol="0" anchor="t">
            <a:spAutoFit/>
          </a:bodyPr>
          <a:lstStyle/>
          <a:p>
            <a:endParaRPr lang="en-US" sz="3200" b="1" cap="small" dirty="0" smtClean="0"/>
          </a:p>
        </p:txBody>
      </p:sp>
      <p:sp>
        <p:nvSpPr>
          <p:cNvPr id="10" name="TextBox 9"/>
          <p:cNvSpPr txBox="1"/>
          <p:nvPr/>
        </p:nvSpPr>
        <p:spPr>
          <a:xfrm>
            <a:off x="2209800" y="152400"/>
            <a:ext cx="6781800" cy="1077218"/>
          </a:xfrm>
          <a:prstGeom prst="rect">
            <a:avLst/>
          </a:prstGeom>
          <a:noFill/>
        </p:spPr>
        <p:txBody>
          <a:bodyPr wrap="square" rtlCol="0">
            <a:spAutoFit/>
          </a:bodyPr>
          <a:lstStyle/>
          <a:p>
            <a:pPr algn="ctr"/>
            <a:r>
              <a:rPr lang="en-US" sz="2800" b="1" dirty="0">
                <a:solidFill>
                  <a:schemeClr val="bg1">
                    <a:lumMod val="75000"/>
                  </a:schemeClr>
                </a:solidFill>
              </a:rPr>
              <a:t>PRACTICAL STEPS</a:t>
            </a:r>
            <a:endParaRPr lang="en-US" sz="2800" b="1" dirty="0" smtClean="0">
              <a:solidFill>
                <a:schemeClr val="bg1">
                  <a:lumMod val="75000"/>
                </a:schemeClr>
              </a:solidFill>
            </a:endParaRPr>
          </a:p>
          <a:p>
            <a:pPr algn="ctr"/>
            <a:r>
              <a:rPr lang="en-US" sz="3600" b="1" dirty="0" smtClean="0">
                <a:solidFill>
                  <a:schemeClr val="bg1"/>
                </a:solidFill>
              </a:rPr>
              <a:t>Renewal</a:t>
            </a:r>
            <a:endParaRPr lang="en-US" sz="3600" b="1" dirty="0">
              <a:solidFill>
                <a:schemeClr val="bg1"/>
              </a:solidFill>
            </a:endParaRPr>
          </a:p>
        </p:txBody>
      </p:sp>
      <p:sp>
        <p:nvSpPr>
          <p:cNvPr id="11" name="TextBox 10"/>
          <p:cNvSpPr txBox="1"/>
          <p:nvPr/>
        </p:nvSpPr>
        <p:spPr>
          <a:xfrm>
            <a:off x="685800" y="1752600"/>
            <a:ext cx="7924800" cy="4247317"/>
          </a:xfrm>
          <a:prstGeom prst="rect">
            <a:avLst/>
          </a:prstGeom>
          <a:noFill/>
        </p:spPr>
        <p:txBody>
          <a:bodyPr wrap="square" rtlCol="0">
            <a:spAutoFit/>
          </a:bodyPr>
          <a:lstStyle/>
          <a:p>
            <a:r>
              <a:rPr lang="en-US" sz="3000" dirty="0" smtClean="0"/>
              <a:t>To start the renewal process, sign in to your account on </a:t>
            </a:r>
            <a:r>
              <a:rPr lang="en-US" sz="3000" dirty="0" err="1" smtClean="0"/>
              <a:t>CoveredCA.com</a:t>
            </a:r>
            <a:r>
              <a:rPr lang="en-US" sz="3000" dirty="0" smtClean="0"/>
              <a:t>. Make changes for </a:t>
            </a:r>
            <a:r>
              <a:rPr lang="en-US" sz="3000" dirty="0" smtClean="0"/>
              <a:t>2016 </a:t>
            </a:r>
            <a:r>
              <a:rPr lang="en-US" sz="3000" dirty="0" smtClean="0"/>
              <a:t>on the “Renewal Summary" page by clicking the “Edit" buttons. </a:t>
            </a:r>
            <a:r>
              <a:rPr lang="en-US" sz="3000" dirty="0" smtClean="0"/>
              <a:t>If you do not take any action your account will be automatically renewed and no changes will be made. REMEMBER!! If you are not on a health insurance plan your family will be FINED.</a:t>
            </a:r>
            <a:endParaRPr lang="en-US" sz="3000" dirty="0" smtClean="0"/>
          </a:p>
          <a:p>
            <a:endParaRPr lang="en-US" sz="3000" dirty="0"/>
          </a:p>
        </p:txBody>
      </p:sp>
    </p:spTree>
    <p:extLst>
      <p:ext uri="{BB962C8B-B14F-4D97-AF65-F5344CB8AC3E}">
        <p14:creationId xmlns:p14="http://schemas.microsoft.com/office/powerpoint/2010/main" val="153622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0" y="1371600"/>
            <a:ext cx="9144000" cy="4953714"/>
          </a:xfrm>
          <a:prstGeom prst="rect">
            <a:avLst/>
          </a:prstGeom>
          <a:solidFill>
            <a:srgbClr val="9B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524000"/>
            <a:ext cx="8229600" cy="3724096"/>
          </a:xfrm>
          <a:prstGeom prst="rect">
            <a:avLst/>
          </a:prstGeom>
          <a:noFill/>
        </p:spPr>
        <p:txBody>
          <a:bodyPr wrap="square" rtlCol="0">
            <a:spAutoFit/>
          </a:bodyPr>
          <a:lstStyle/>
          <a:p>
            <a:pPr algn="ctr"/>
            <a:r>
              <a:rPr lang="en-US" sz="2800" dirty="0" smtClean="0"/>
              <a:t>Overview of </a:t>
            </a:r>
            <a:r>
              <a:rPr lang="en-US" sz="2800" dirty="0" err="1" smtClean="0"/>
              <a:t>LAUSD’s</a:t>
            </a:r>
            <a:endParaRPr lang="en-US" sz="2800" dirty="0" smtClean="0"/>
          </a:p>
          <a:p>
            <a:pPr algn="ctr"/>
            <a:r>
              <a:rPr lang="en-US" sz="2800" dirty="0" smtClean="0"/>
              <a:t>Covered California Outreach and Education Project</a:t>
            </a:r>
          </a:p>
          <a:p>
            <a:pPr algn="ctr"/>
            <a:endParaRPr lang="en-US" sz="2400" dirty="0" smtClean="0"/>
          </a:p>
          <a:p>
            <a:pPr algn="ctr"/>
            <a:r>
              <a:rPr lang="en-US" sz="3600" b="1" dirty="0" smtClean="0"/>
              <a:t>“Covered California in LAUSD”</a:t>
            </a:r>
          </a:p>
          <a:p>
            <a:pPr algn="ctr"/>
            <a:r>
              <a:rPr lang="en-US" sz="3200" dirty="0" smtClean="0"/>
              <a:t>A project that provides outreach and education activities about Covered California and enrolling in health insurance</a:t>
            </a:r>
          </a:p>
          <a:p>
            <a:pPr algn="ctr"/>
            <a:endParaRPr lang="en-US" sz="2400" dirty="0"/>
          </a:p>
        </p:txBody>
      </p:sp>
      <p:sp>
        <p:nvSpPr>
          <p:cNvPr id="4" name="Date Placeholder 3"/>
          <p:cNvSpPr>
            <a:spLocks noGrp="1"/>
          </p:cNvSpPr>
          <p:nvPr>
            <p:ph type="dt" sz="half" idx="10"/>
          </p:nvPr>
        </p:nvSpPr>
        <p:spPr/>
        <p:txBody>
          <a:bodyPr/>
          <a:lstStyle/>
          <a:p>
            <a:fld id="{C81D01F9-A072-4423-80F3-146F9E8554FB}" type="datetime3">
              <a:rPr lang="en-US" smtClean="0"/>
              <a:pPr/>
              <a:t>28 November 2014</a:t>
            </a:fld>
            <a:endParaRPr lang="en-US" dirty="0"/>
          </a:p>
        </p:txBody>
      </p:sp>
      <p:sp>
        <p:nvSpPr>
          <p:cNvPr id="6" name="Slide Number Placeholder 5"/>
          <p:cNvSpPr>
            <a:spLocks noGrp="1"/>
          </p:cNvSpPr>
          <p:nvPr>
            <p:ph type="sldNum" sz="quarter" idx="12"/>
          </p:nvPr>
        </p:nvSpPr>
        <p:spPr/>
        <p:txBody>
          <a:bodyPr/>
          <a:lstStyle/>
          <a:p>
            <a:fld id="{494E5034-9075-4A25-AC21-C78E0AD02076}" type="slidenum">
              <a:rPr lang="en-US" smtClean="0"/>
              <a:pPr/>
              <a:t>2</a:t>
            </a:fld>
            <a:endParaRPr lang="en-US" dirty="0"/>
          </a:p>
        </p:txBody>
      </p:sp>
      <p:cxnSp>
        <p:nvCxnSpPr>
          <p:cNvPr id="9" name="Straight Connector 8"/>
          <p:cNvCxnSpPr/>
          <p:nvPr/>
        </p:nvCxnSpPr>
        <p:spPr>
          <a:xfrm>
            <a:off x="1905000" y="2648528"/>
            <a:ext cx="5181600" cy="0"/>
          </a:xfrm>
          <a:prstGeom prst="line">
            <a:avLst/>
          </a:prstGeom>
          <a:ln w="12700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1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ACA4C6B-1B05-4316-80E7-0E8864121B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3</a:t>
            </a:fld>
            <a:endParaRPr lang="en-US" dirty="0"/>
          </a:p>
        </p:txBody>
      </p:sp>
      <p:sp>
        <p:nvSpPr>
          <p:cNvPr id="8" name="Rectangle 7"/>
          <p:cNvSpPr/>
          <p:nvPr/>
        </p:nvSpPr>
        <p:spPr>
          <a:xfrm>
            <a:off x="11548" y="1371600"/>
            <a:ext cx="9132452"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05000"/>
            <a:ext cx="8229600" cy="4893647"/>
          </a:xfrm>
          <a:prstGeom prst="rect">
            <a:avLst/>
          </a:prstGeom>
          <a:noFill/>
        </p:spPr>
        <p:txBody>
          <a:bodyPr wrap="square" rtlCol="0">
            <a:spAutoFit/>
          </a:bodyPr>
          <a:lstStyle/>
          <a:p>
            <a:pPr lvl="0"/>
            <a:r>
              <a:rPr lang="en-US" sz="3200" dirty="0" smtClean="0"/>
              <a:t>Insurance is a contract (called a policy) between you and the insurance company that says the insurance company will pay a portion of your expenses in case something happens (such as in the previous scenarios). There is car insurance, medical insurance, life insurance, homeowner’s insurance, etc.</a:t>
            </a:r>
          </a:p>
          <a:p>
            <a:endParaRPr lang="en-US" sz="3200" dirty="0"/>
          </a:p>
          <a:p>
            <a:endParaRPr lang="en-US" sz="2800" dirty="0" smtClean="0"/>
          </a:p>
          <a:p>
            <a:endParaRPr lang="en-US" sz="2800" dirty="0"/>
          </a:p>
        </p:txBody>
      </p:sp>
      <p:sp>
        <p:nvSpPr>
          <p:cNvPr id="7" name="TextBox 6"/>
          <p:cNvSpPr txBox="1"/>
          <p:nvPr/>
        </p:nvSpPr>
        <p:spPr>
          <a:xfrm>
            <a:off x="2209800" y="325584"/>
            <a:ext cx="6781800" cy="646331"/>
          </a:xfrm>
          <a:prstGeom prst="rect">
            <a:avLst/>
          </a:prstGeom>
          <a:noFill/>
        </p:spPr>
        <p:txBody>
          <a:bodyPr wrap="square" rtlCol="0">
            <a:spAutoFit/>
          </a:bodyPr>
          <a:lstStyle/>
          <a:p>
            <a:pPr algn="ctr"/>
            <a:r>
              <a:rPr lang="en-US" sz="3600" b="1" dirty="0" smtClean="0">
                <a:solidFill>
                  <a:schemeClr val="bg1"/>
                </a:solidFill>
              </a:rPr>
              <a:t>How does insurance work?</a:t>
            </a:r>
            <a:endParaRPr lang="en-US" sz="3600" b="1" dirty="0">
              <a:solidFill>
                <a:schemeClr val="bg1"/>
              </a:solidFill>
            </a:endParaRPr>
          </a:p>
        </p:txBody>
      </p:sp>
      <p:sp>
        <p:nvSpPr>
          <p:cNvPr id="9" name="Rectangle 8"/>
          <p:cNvSpPr/>
          <p:nvPr/>
        </p:nvSpPr>
        <p:spPr>
          <a:xfrm>
            <a:off x="9236" y="1371600"/>
            <a:ext cx="91440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576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ACA4C6B-1B05-4316-80E7-0E8864121B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4</a:t>
            </a:fld>
            <a:endParaRPr lang="en-US" dirty="0"/>
          </a:p>
        </p:txBody>
      </p:sp>
      <p:sp>
        <p:nvSpPr>
          <p:cNvPr id="8" name="Rectangle 7"/>
          <p:cNvSpPr/>
          <p:nvPr/>
        </p:nvSpPr>
        <p:spPr>
          <a:xfrm>
            <a:off x="11548" y="1371600"/>
            <a:ext cx="9132452"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05000"/>
            <a:ext cx="8229600" cy="4401205"/>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t>Members pay a monthly (or semi-annual or annual) premium to the insurance company</a:t>
            </a:r>
          </a:p>
          <a:p>
            <a:pPr marL="457200" lvl="0" indent="-457200">
              <a:buFont typeface="Arial" panose="020B0604020202020204" pitchFamily="34" charset="0"/>
              <a:buChar char="•"/>
            </a:pPr>
            <a:r>
              <a:rPr lang="en-US" sz="2800" dirty="0" smtClean="0"/>
              <a:t>The policy spells out what services the insurance company will cover and how much of the bill you have to pay out of pocket.</a:t>
            </a:r>
          </a:p>
          <a:p>
            <a:pPr marL="457200" lvl="0" indent="-457200">
              <a:buFont typeface="Arial" panose="020B0604020202020204" pitchFamily="34" charset="0"/>
              <a:buChar char="•"/>
            </a:pPr>
            <a:r>
              <a:rPr lang="en-US" sz="2800" dirty="0" smtClean="0"/>
              <a:t>Health insurance: people can have “employer-based” health insurance through their jobs, or have coverage through a Covered CA plan, or pay for their own private insurance, or have a public insurance program through Medi-Cal</a:t>
            </a:r>
          </a:p>
        </p:txBody>
      </p:sp>
      <p:sp>
        <p:nvSpPr>
          <p:cNvPr id="7" name="TextBox 6"/>
          <p:cNvSpPr txBox="1"/>
          <p:nvPr/>
        </p:nvSpPr>
        <p:spPr>
          <a:xfrm>
            <a:off x="2209800" y="325584"/>
            <a:ext cx="6781800" cy="646331"/>
          </a:xfrm>
          <a:prstGeom prst="rect">
            <a:avLst/>
          </a:prstGeom>
          <a:noFill/>
        </p:spPr>
        <p:txBody>
          <a:bodyPr wrap="square" rtlCol="0">
            <a:spAutoFit/>
          </a:bodyPr>
          <a:lstStyle/>
          <a:p>
            <a:pPr algn="ctr"/>
            <a:r>
              <a:rPr lang="en-US" sz="3600" b="1" dirty="0" smtClean="0">
                <a:solidFill>
                  <a:schemeClr val="bg1"/>
                </a:solidFill>
              </a:rPr>
              <a:t>How does insurance work?</a:t>
            </a:r>
            <a:endParaRPr lang="en-US" sz="3600" b="1" dirty="0">
              <a:solidFill>
                <a:schemeClr val="bg1"/>
              </a:solidFill>
            </a:endParaRPr>
          </a:p>
        </p:txBody>
      </p:sp>
      <p:sp>
        <p:nvSpPr>
          <p:cNvPr id="9" name="Rectangle 8"/>
          <p:cNvSpPr/>
          <p:nvPr/>
        </p:nvSpPr>
        <p:spPr>
          <a:xfrm>
            <a:off x="9236" y="1371600"/>
            <a:ext cx="91440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908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ACA4C6B-1B05-4316-80E7-0E8864121B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5</a:t>
            </a:fld>
            <a:endParaRPr lang="en-US" dirty="0"/>
          </a:p>
        </p:txBody>
      </p:sp>
      <p:sp>
        <p:nvSpPr>
          <p:cNvPr id="8" name="Rectangle 7"/>
          <p:cNvSpPr/>
          <p:nvPr/>
        </p:nvSpPr>
        <p:spPr>
          <a:xfrm>
            <a:off x="11548" y="1371600"/>
            <a:ext cx="9132452"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05000"/>
            <a:ext cx="8229600" cy="4185761"/>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t>Health </a:t>
            </a:r>
            <a:r>
              <a:rPr lang="en-US" sz="3000" dirty="0"/>
              <a:t>care access is a human right</a:t>
            </a:r>
          </a:p>
          <a:p>
            <a:pPr marL="457200" indent="-457200">
              <a:buFont typeface="Arial" panose="020B0604020202020204" pitchFamily="34" charset="0"/>
              <a:buChar char="•"/>
            </a:pPr>
            <a:r>
              <a:rPr lang="en-US" sz="3000" dirty="0" smtClean="0"/>
              <a:t>When </a:t>
            </a:r>
            <a:r>
              <a:rPr lang="en-US" sz="3000" dirty="0"/>
              <a:t>you have access to primary prevention </a:t>
            </a:r>
            <a:r>
              <a:rPr lang="en-US" sz="3000" dirty="0" smtClean="0"/>
              <a:t>(vaccines</a:t>
            </a:r>
            <a:r>
              <a:rPr lang="en-US" sz="3000" dirty="0"/>
              <a:t>, cancer, STD and diabetes screening) you avoid getting sicker and stay healthier longer</a:t>
            </a:r>
          </a:p>
          <a:p>
            <a:pPr marL="457200" indent="-457200">
              <a:buFont typeface="Arial" panose="020B0604020202020204" pitchFamily="34" charset="0"/>
              <a:buChar char="•"/>
            </a:pPr>
            <a:r>
              <a:rPr lang="en-US" sz="3000" dirty="0" smtClean="0"/>
              <a:t>Having </a:t>
            </a:r>
            <a:r>
              <a:rPr lang="en-US" sz="3000" dirty="0"/>
              <a:t>insurance can avoid a family falling into deeper poverty through a catastrophic incident</a:t>
            </a:r>
          </a:p>
          <a:p>
            <a:pPr marL="457200" indent="-457200">
              <a:buFont typeface="Arial" panose="020B0604020202020204" pitchFamily="34" charset="0"/>
              <a:buChar char="•"/>
            </a:pPr>
            <a:r>
              <a:rPr lang="en-US" sz="3000" dirty="0" smtClean="0"/>
              <a:t>Students </a:t>
            </a:r>
            <a:r>
              <a:rPr lang="en-US" sz="3000" dirty="0"/>
              <a:t>who are healthier do better in school</a:t>
            </a:r>
          </a:p>
          <a:p>
            <a:endParaRPr lang="en-US" sz="2800" dirty="0" smtClean="0"/>
          </a:p>
          <a:p>
            <a:endParaRPr lang="en-US" sz="2800" dirty="0"/>
          </a:p>
        </p:txBody>
      </p:sp>
      <p:sp>
        <p:nvSpPr>
          <p:cNvPr id="7" name="TextBox 6"/>
          <p:cNvSpPr txBox="1"/>
          <p:nvPr/>
        </p:nvSpPr>
        <p:spPr>
          <a:xfrm>
            <a:off x="2209800" y="192234"/>
            <a:ext cx="6781800" cy="1077218"/>
          </a:xfrm>
          <a:prstGeom prst="rect">
            <a:avLst/>
          </a:prstGeom>
          <a:noFill/>
        </p:spPr>
        <p:txBody>
          <a:bodyPr wrap="square" rtlCol="0">
            <a:spAutoFit/>
          </a:bodyPr>
          <a:lstStyle/>
          <a:p>
            <a:pPr algn="ctr"/>
            <a:r>
              <a:rPr lang="en-US" sz="3200" b="1" dirty="0" smtClean="0">
                <a:solidFill>
                  <a:schemeClr val="bg1"/>
                </a:solidFill>
              </a:rPr>
              <a:t>Why does health insurance matter</a:t>
            </a:r>
          </a:p>
          <a:p>
            <a:pPr algn="ctr"/>
            <a:r>
              <a:rPr lang="en-US" sz="3200" b="1" dirty="0" smtClean="0">
                <a:solidFill>
                  <a:schemeClr val="bg1"/>
                </a:solidFill>
              </a:rPr>
              <a:t>to all families?</a:t>
            </a:r>
            <a:endParaRPr lang="en-US" sz="3200" b="1" dirty="0">
              <a:solidFill>
                <a:schemeClr val="bg1"/>
              </a:solidFill>
            </a:endParaRPr>
          </a:p>
        </p:txBody>
      </p:sp>
      <p:sp>
        <p:nvSpPr>
          <p:cNvPr id="9" name="Rectangle 8"/>
          <p:cNvSpPr/>
          <p:nvPr/>
        </p:nvSpPr>
        <p:spPr>
          <a:xfrm>
            <a:off x="9236" y="1371600"/>
            <a:ext cx="91440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965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ACA4C6B-1B05-4316-80E7-0E8864121B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6</a:t>
            </a:fld>
            <a:endParaRPr lang="en-US" dirty="0"/>
          </a:p>
        </p:txBody>
      </p:sp>
      <p:sp>
        <p:nvSpPr>
          <p:cNvPr id="8" name="Rectangle 7"/>
          <p:cNvSpPr/>
          <p:nvPr/>
        </p:nvSpPr>
        <p:spPr>
          <a:xfrm>
            <a:off x="11548" y="1371600"/>
            <a:ext cx="9132452"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05000"/>
            <a:ext cx="8229600" cy="4524315"/>
          </a:xfrm>
          <a:prstGeom prst="rect">
            <a:avLst/>
          </a:prstGeom>
          <a:noFill/>
        </p:spPr>
        <p:txBody>
          <a:bodyPr wrap="square" rtlCol="0">
            <a:spAutoFit/>
          </a:bodyPr>
          <a:lstStyle/>
          <a:p>
            <a:pPr marL="457200" lvl="0" indent="-457200">
              <a:buFont typeface="Arial" panose="020B0604020202020204" pitchFamily="34" charset="0"/>
              <a:buChar char="•"/>
            </a:pPr>
            <a:r>
              <a:rPr lang="en-US" sz="3200" dirty="0"/>
              <a:t>The Affordable Care Act </a:t>
            </a:r>
            <a:r>
              <a:rPr lang="en-US" sz="3200" dirty="0" smtClean="0"/>
              <a:t>(ACA) is </a:t>
            </a:r>
            <a:r>
              <a:rPr lang="en-US" sz="3200" dirty="0"/>
              <a:t>also known as </a:t>
            </a:r>
            <a:r>
              <a:rPr lang="en-US" sz="3200" dirty="0" smtClean="0"/>
              <a:t>ObamaCare. </a:t>
            </a:r>
            <a:r>
              <a:rPr lang="en-US" sz="3200" dirty="0"/>
              <a:t>It is a Federal law that changes how some people get health care in the US</a:t>
            </a:r>
            <a:r>
              <a:rPr lang="en-US" sz="3200" dirty="0" smtClean="0"/>
              <a:t>.</a:t>
            </a:r>
          </a:p>
          <a:p>
            <a:pPr marL="457200" indent="-457200">
              <a:buFont typeface="Arial" panose="020B0604020202020204" pitchFamily="34" charset="0"/>
              <a:buChar char="•"/>
            </a:pPr>
            <a:r>
              <a:rPr lang="en-US" sz="3200" dirty="0"/>
              <a:t>Under ACA, insurance companies can’t deny anyone care because they’re sick now or have been sick in the past.</a:t>
            </a:r>
          </a:p>
          <a:p>
            <a:pPr marL="457200" lvl="0" indent="-457200">
              <a:buFont typeface="Arial" panose="020B0604020202020204" pitchFamily="34" charset="0"/>
              <a:buChar char="•"/>
            </a:pPr>
            <a:r>
              <a:rPr lang="en-US" sz="3200" dirty="0" smtClean="0"/>
              <a:t>The ACA creates health benefits exchanges. In California, it is called Covered California.</a:t>
            </a:r>
            <a:endParaRPr lang="en-US" sz="2800" dirty="0" smtClean="0"/>
          </a:p>
        </p:txBody>
      </p:sp>
      <p:sp>
        <p:nvSpPr>
          <p:cNvPr id="7" name="TextBox 6"/>
          <p:cNvSpPr txBox="1"/>
          <p:nvPr/>
        </p:nvSpPr>
        <p:spPr>
          <a:xfrm>
            <a:off x="2209800" y="325584"/>
            <a:ext cx="6781800" cy="646331"/>
          </a:xfrm>
          <a:prstGeom prst="rect">
            <a:avLst/>
          </a:prstGeom>
          <a:noFill/>
        </p:spPr>
        <p:txBody>
          <a:bodyPr wrap="square" rtlCol="0">
            <a:spAutoFit/>
          </a:bodyPr>
          <a:lstStyle/>
          <a:p>
            <a:pPr algn="ctr"/>
            <a:r>
              <a:rPr lang="en-US" sz="3600" b="1" dirty="0" smtClean="0">
                <a:solidFill>
                  <a:schemeClr val="bg1"/>
                </a:solidFill>
              </a:rPr>
              <a:t>What is the Affordable Care Act?</a:t>
            </a:r>
            <a:endParaRPr lang="en-US" sz="3600" b="1" dirty="0">
              <a:solidFill>
                <a:schemeClr val="bg1"/>
              </a:solidFill>
            </a:endParaRPr>
          </a:p>
        </p:txBody>
      </p:sp>
      <p:sp>
        <p:nvSpPr>
          <p:cNvPr id="9" name="Rectangle 8"/>
          <p:cNvSpPr/>
          <p:nvPr/>
        </p:nvSpPr>
        <p:spPr>
          <a:xfrm>
            <a:off x="9236" y="1371600"/>
            <a:ext cx="91440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477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2ACA4C6B-1B05-4316-80E7-0E8864121BF9}"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7</a:t>
            </a:fld>
            <a:endParaRPr lang="en-US" dirty="0"/>
          </a:p>
        </p:txBody>
      </p:sp>
      <p:sp>
        <p:nvSpPr>
          <p:cNvPr id="8" name="Rectangle 7"/>
          <p:cNvSpPr/>
          <p:nvPr/>
        </p:nvSpPr>
        <p:spPr>
          <a:xfrm>
            <a:off x="11548" y="1371600"/>
            <a:ext cx="9132452"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1905000"/>
            <a:ext cx="8229600" cy="5816977"/>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t>Covered CA is a new health insurance marketplace where you can compare and choose health plans</a:t>
            </a:r>
          </a:p>
          <a:p>
            <a:pPr marL="457200" indent="-457200">
              <a:buFont typeface="Arial" panose="020B0604020202020204" pitchFamily="34" charset="0"/>
              <a:buChar char="•"/>
            </a:pPr>
            <a:r>
              <a:rPr lang="en-US" sz="2800" dirty="0" smtClean="0"/>
              <a:t>It can help people </a:t>
            </a:r>
            <a:r>
              <a:rPr lang="en-US" sz="2800" dirty="0"/>
              <a:t>find out if </a:t>
            </a:r>
            <a:r>
              <a:rPr lang="en-US" sz="2800" dirty="0" smtClean="0"/>
              <a:t>they </a:t>
            </a:r>
            <a:r>
              <a:rPr lang="en-US" sz="2800" dirty="0"/>
              <a:t>qualify for financial help to make insurance more </a:t>
            </a:r>
            <a:r>
              <a:rPr lang="en-US" sz="2800" dirty="0" smtClean="0"/>
              <a:t>affordable. </a:t>
            </a:r>
          </a:p>
          <a:p>
            <a:pPr marL="457200" lvl="0" indent="-457200">
              <a:buFont typeface="Arial" panose="020B0604020202020204" pitchFamily="34" charset="0"/>
              <a:buChar char="•"/>
            </a:pPr>
            <a:r>
              <a:rPr lang="en-US" sz="2800" dirty="0" smtClean="0"/>
              <a:t>People can also find </a:t>
            </a:r>
            <a:r>
              <a:rPr lang="en-US" sz="2800" dirty="0"/>
              <a:t>out if </a:t>
            </a:r>
            <a:r>
              <a:rPr lang="en-US" sz="2800" dirty="0" smtClean="0"/>
              <a:t>they’re </a:t>
            </a:r>
            <a:r>
              <a:rPr lang="en-US" sz="2800" dirty="0"/>
              <a:t>eligible for low or no cost coverage through </a:t>
            </a:r>
            <a:r>
              <a:rPr lang="en-US" sz="2800" dirty="0" err="1"/>
              <a:t>Medi</a:t>
            </a:r>
            <a:r>
              <a:rPr lang="en-US" sz="2800" dirty="0"/>
              <a:t>-Cal</a:t>
            </a:r>
            <a:r>
              <a:rPr lang="en-US" sz="2800" dirty="0" smtClean="0"/>
              <a:t>.</a:t>
            </a:r>
          </a:p>
          <a:p>
            <a:pPr marL="457200" indent="-457200">
              <a:buFont typeface="Arial" panose="020B0604020202020204" pitchFamily="34" charset="0"/>
              <a:buChar char="•"/>
            </a:pPr>
            <a:r>
              <a:rPr lang="en-US" sz="2800" dirty="0"/>
              <a:t>Legal residents of CA who do not have health insurance from their employee or a government program can get coverage through Covered CA.</a:t>
            </a:r>
          </a:p>
          <a:p>
            <a:pPr lvl="0"/>
            <a:endParaRPr lang="en-US" sz="3200" dirty="0"/>
          </a:p>
          <a:p>
            <a:pPr marL="457200" indent="-457200">
              <a:buFont typeface="Arial" panose="020B0604020202020204" pitchFamily="34" charset="0"/>
              <a:buChar char="•"/>
            </a:pPr>
            <a:endParaRPr lang="en-US" sz="3200" dirty="0"/>
          </a:p>
          <a:p>
            <a:endParaRPr lang="en-US" sz="2800" dirty="0" smtClean="0"/>
          </a:p>
          <a:p>
            <a:endParaRPr lang="en-US" sz="2800" dirty="0"/>
          </a:p>
        </p:txBody>
      </p:sp>
      <p:sp>
        <p:nvSpPr>
          <p:cNvPr id="7" name="TextBox 6"/>
          <p:cNvSpPr txBox="1"/>
          <p:nvPr/>
        </p:nvSpPr>
        <p:spPr>
          <a:xfrm>
            <a:off x="2209800" y="325584"/>
            <a:ext cx="6781800" cy="646331"/>
          </a:xfrm>
          <a:prstGeom prst="rect">
            <a:avLst/>
          </a:prstGeom>
          <a:noFill/>
        </p:spPr>
        <p:txBody>
          <a:bodyPr wrap="square" rtlCol="0">
            <a:spAutoFit/>
          </a:bodyPr>
          <a:lstStyle/>
          <a:p>
            <a:pPr algn="ctr"/>
            <a:r>
              <a:rPr lang="en-US" sz="3600" b="1" dirty="0" smtClean="0">
                <a:solidFill>
                  <a:schemeClr val="bg1"/>
                </a:solidFill>
              </a:rPr>
              <a:t>What is the Covered California?</a:t>
            </a:r>
            <a:endParaRPr lang="en-US" sz="3600" b="1" dirty="0">
              <a:solidFill>
                <a:schemeClr val="bg1"/>
              </a:solidFill>
            </a:endParaRPr>
          </a:p>
        </p:txBody>
      </p:sp>
      <p:sp>
        <p:nvSpPr>
          <p:cNvPr id="9" name="Rectangle 8"/>
          <p:cNvSpPr/>
          <p:nvPr/>
        </p:nvSpPr>
        <p:spPr>
          <a:xfrm>
            <a:off x="9236" y="1371600"/>
            <a:ext cx="91440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0884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E41B3A46-13FA-474A-B32F-E13D6EBD6A53}"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8</a:t>
            </a:fld>
            <a:endParaRPr lang="en-US" dirty="0"/>
          </a:p>
        </p:txBody>
      </p:sp>
      <p:sp>
        <p:nvSpPr>
          <p:cNvPr id="6" name="Rectangle 5"/>
          <p:cNvSpPr/>
          <p:nvPr/>
        </p:nvSpPr>
        <p:spPr>
          <a:xfrm>
            <a:off x="533400" y="1666994"/>
            <a:ext cx="8305800" cy="4124206"/>
          </a:xfrm>
          <a:prstGeom prst="rect">
            <a:avLst/>
          </a:prstGeom>
        </p:spPr>
        <p:txBody>
          <a:bodyPr wrap="square">
            <a:spAutoFit/>
          </a:bodyPr>
          <a:lstStyle/>
          <a:p>
            <a:r>
              <a:rPr lang="en-US" sz="3800" b="1" cap="small" dirty="0" smtClean="0"/>
              <a:t>Ten </a:t>
            </a:r>
            <a:r>
              <a:rPr lang="en-US" sz="3800" b="1" cap="small" dirty="0"/>
              <a:t>(10) Essential </a:t>
            </a:r>
            <a:r>
              <a:rPr lang="en-US" sz="3800" b="1" cap="small" dirty="0" smtClean="0"/>
              <a:t>Benefits</a:t>
            </a:r>
          </a:p>
          <a:p>
            <a:endParaRPr lang="en-US" sz="2000" b="1" cap="small" dirty="0" smtClean="0"/>
          </a:p>
          <a:p>
            <a:pPr marL="1144588" indent="-682625"/>
            <a:r>
              <a:rPr lang="en-US" sz="3400" dirty="0" smtClean="0"/>
              <a:t>1. Ambulatory patient services</a:t>
            </a:r>
          </a:p>
          <a:p>
            <a:pPr marL="1144588" indent="-682625"/>
            <a:r>
              <a:rPr lang="en-US" sz="3400" dirty="0" smtClean="0"/>
              <a:t>2. Emergency services</a:t>
            </a:r>
          </a:p>
          <a:p>
            <a:pPr marL="1144588" indent="-682625"/>
            <a:r>
              <a:rPr lang="en-US" sz="3400" dirty="0" smtClean="0"/>
              <a:t>3. Hospitalization</a:t>
            </a:r>
          </a:p>
          <a:p>
            <a:pPr marL="1144588" indent="-682625"/>
            <a:r>
              <a:rPr lang="en-US" sz="3400" dirty="0" smtClean="0"/>
              <a:t>4. Maternity and newborn care</a:t>
            </a:r>
          </a:p>
          <a:p>
            <a:pPr marL="1144588" indent="-682625"/>
            <a:r>
              <a:rPr lang="en-US" sz="3400" dirty="0" smtClean="0"/>
              <a:t>5. </a:t>
            </a:r>
            <a:r>
              <a:rPr lang="en-US" sz="3400" dirty="0"/>
              <a:t>M</a:t>
            </a:r>
            <a:r>
              <a:rPr lang="en-US" sz="3400" dirty="0" smtClean="0"/>
              <a:t>ental health and substance use disorder services</a:t>
            </a:r>
          </a:p>
        </p:txBody>
      </p:sp>
      <p:sp>
        <p:nvSpPr>
          <p:cNvPr id="7" name="TextBox 6"/>
          <p:cNvSpPr txBox="1"/>
          <p:nvPr/>
        </p:nvSpPr>
        <p:spPr>
          <a:xfrm>
            <a:off x="2209800" y="152400"/>
            <a:ext cx="6781800" cy="1077218"/>
          </a:xfrm>
          <a:prstGeom prst="rect">
            <a:avLst/>
          </a:prstGeom>
          <a:noFill/>
        </p:spPr>
        <p:txBody>
          <a:bodyPr wrap="square" rtlCol="0">
            <a:spAutoFit/>
          </a:bodyPr>
          <a:lstStyle/>
          <a:p>
            <a:pPr algn="ctr"/>
            <a:r>
              <a:rPr lang="en-US" sz="2400" b="1" dirty="0" smtClean="0">
                <a:solidFill>
                  <a:schemeClr val="bg1">
                    <a:lumMod val="75000"/>
                  </a:schemeClr>
                </a:solidFill>
              </a:rPr>
              <a:t>COUNTDOWN TO COVERAGE</a:t>
            </a:r>
          </a:p>
          <a:p>
            <a:pPr algn="ctr"/>
            <a:r>
              <a:rPr lang="en-US" sz="4000" b="1" dirty="0" smtClean="0">
                <a:solidFill>
                  <a:schemeClr val="bg1"/>
                </a:solidFill>
              </a:rPr>
              <a:t>Covered California 101</a:t>
            </a:r>
            <a:endParaRPr lang="en-US" sz="4000" b="1" dirty="0">
              <a:solidFill>
                <a:schemeClr val="bg1"/>
              </a:solidFill>
            </a:endParaRPr>
          </a:p>
        </p:txBody>
      </p:sp>
    </p:spTree>
    <p:extLst>
      <p:ext uri="{BB962C8B-B14F-4D97-AF65-F5344CB8AC3E}">
        <p14:creationId xmlns:p14="http://schemas.microsoft.com/office/powerpoint/2010/main" val="52713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CBEF312C-D156-4C4B-A541-855EF0D97F60}" type="datetime3">
              <a:rPr lang="en-US" smtClean="0"/>
              <a:pPr/>
              <a:t>28 November 2014</a:t>
            </a:fld>
            <a:endParaRPr lang="en-US" dirty="0"/>
          </a:p>
        </p:txBody>
      </p:sp>
      <p:sp>
        <p:nvSpPr>
          <p:cNvPr id="5" name="Slide Number Placeholder 4"/>
          <p:cNvSpPr>
            <a:spLocks noGrp="1"/>
          </p:cNvSpPr>
          <p:nvPr>
            <p:ph type="sldNum" sz="quarter" idx="12"/>
          </p:nvPr>
        </p:nvSpPr>
        <p:spPr/>
        <p:txBody>
          <a:bodyPr/>
          <a:lstStyle/>
          <a:p>
            <a:fld id="{494E5034-9075-4A25-AC21-C78E0AD02076}" type="slidenum">
              <a:rPr lang="en-US" smtClean="0"/>
              <a:pPr/>
              <a:t>9</a:t>
            </a:fld>
            <a:endParaRPr lang="en-US" dirty="0"/>
          </a:p>
        </p:txBody>
      </p:sp>
      <p:sp>
        <p:nvSpPr>
          <p:cNvPr id="6" name="Rectangle 5"/>
          <p:cNvSpPr/>
          <p:nvPr/>
        </p:nvSpPr>
        <p:spPr>
          <a:xfrm>
            <a:off x="533400" y="1600974"/>
            <a:ext cx="8305800" cy="4647426"/>
          </a:xfrm>
          <a:prstGeom prst="rect">
            <a:avLst/>
          </a:prstGeom>
        </p:spPr>
        <p:txBody>
          <a:bodyPr wrap="square">
            <a:spAutoFit/>
          </a:bodyPr>
          <a:lstStyle/>
          <a:p>
            <a:r>
              <a:rPr lang="en-US" sz="3800" b="1" cap="small" dirty="0" smtClean="0"/>
              <a:t>Ten </a:t>
            </a:r>
            <a:r>
              <a:rPr lang="en-US" sz="3800" b="1" cap="small" dirty="0"/>
              <a:t>(10) Essential </a:t>
            </a:r>
            <a:r>
              <a:rPr lang="en-US" sz="3800" b="1" cap="small" dirty="0" smtClean="0"/>
              <a:t>Benefits</a:t>
            </a:r>
          </a:p>
          <a:p>
            <a:endParaRPr lang="en-US" sz="2000" b="1" cap="small" dirty="0" smtClean="0"/>
          </a:p>
          <a:p>
            <a:pPr marL="1144588" indent="-682625"/>
            <a:r>
              <a:rPr lang="en-US" sz="3400" dirty="0" smtClean="0"/>
              <a:t>6. Prescription drugs</a:t>
            </a:r>
          </a:p>
          <a:p>
            <a:pPr marL="1144588" indent="-682625"/>
            <a:r>
              <a:rPr lang="en-US" sz="3400" dirty="0" smtClean="0"/>
              <a:t>7. Rehabilitative services and devices </a:t>
            </a:r>
          </a:p>
          <a:p>
            <a:pPr marL="1144588" indent="-682625"/>
            <a:r>
              <a:rPr lang="en-US" sz="3400" dirty="0" smtClean="0"/>
              <a:t>8. Laboratory services</a:t>
            </a:r>
          </a:p>
          <a:p>
            <a:pPr marL="1144588" indent="-682625"/>
            <a:r>
              <a:rPr lang="en-US" sz="3400" dirty="0" smtClean="0"/>
              <a:t>9. Preventive, wellness services and disease management</a:t>
            </a:r>
          </a:p>
          <a:p>
            <a:pPr marL="1144588" indent="-682625"/>
            <a:r>
              <a:rPr lang="en-US" sz="3400" dirty="0" smtClean="0"/>
              <a:t>10. Pediatric services, including oral and vision care.</a:t>
            </a:r>
            <a:endParaRPr lang="en-US" sz="3400" b="1" cap="small" dirty="0"/>
          </a:p>
        </p:txBody>
      </p:sp>
      <p:sp>
        <p:nvSpPr>
          <p:cNvPr id="7" name="TextBox 6"/>
          <p:cNvSpPr txBox="1"/>
          <p:nvPr/>
        </p:nvSpPr>
        <p:spPr>
          <a:xfrm>
            <a:off x="2209800" y="152400"/>
            <a:ext cx="6781800" cy="1077218"/>
          </a:xfrm>
          <a:prstGeom prst="rect">
            <a:avLst/>
          </a:prstGeom>
          <a:noFill/>
        </p:spPr>
        <p:txBody>
          <a:bodyPr wrap="square" rtlCol="0">
            <a:spAutoFit/>
          </a:bodyPr>
          <a:lstStyle/>
          <a:p>
            <a:pPr algn="ctr"/>
            <a:r>
              <a:rPr lang="en-US" sz="2400" b="1" dirty="0" smtClean="0">
                <a:solidFill>
                  <a:schemeClr val="bg1">
                    <a:lumMod val="75000"/>
                  </a:schemeClr>
                </a:solidFill>
              </a:rPr>
              <a:t>COUNTDOWN TO COVERAGE</a:t>
            </a:r>
          </a:p>
          <a:p>
            <a:pPr algn="ctr"/>
            <a:r>
              <a:rPr lang="en-US" sz="4000" b="1" dirty="0" smtClean="0">
                <a:solidFill>
                  <a:schemeClr val="bg1"/>
                </a:solidFill>
              </a:rPr>
              <a:t>Covered California 101</a:t>
            </a:r>
            <a:endParaRPr lang="en-US" sz="4000" b="1" dirty="0">
              <a:solidFill>
                <a:schemeClr val="bg1"/>
              </a:solidFill>
            </a:endParaRPr>
          </a:p>
        </p:txBody>
      </p:sp>
    </p:spTree>
    <p:extLst>
      <p:ext uri="{BB962C8B-B14F-4D97-AF65-F5344CB8AC3E}">
        <p14:creationId xmlns:p14="http://schemas.microsoft.com/office/powerpoint/2010/main" val="79105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824</Words>
  <Application>Microsoft Office PowerPoint</Application>
  <PresentationFormat>On-screen Show (4:3)</PresentationFormat>
  <Paragraphs>137</Paragraphs>
  <Slides>19</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Freedom Communications,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Freedom</dc:creator>
  <cp:lastModifiedBy>juan ramirez</cp:lastModifiedBy>
  <cp:revision>34</cp:revision>
  <cp:lastPrinted>2014-03-06T18:55:16Z</cp:lastPrinted>
  <dcterms:created xsi:type="dcterms:W3CDTF">2014-11-13T14:49:51Z</dcterms:created>
  <dcterms:modified xsi:type="dcterms:W3CDTF">2014-11-28T17:17:29Z</dcterms:modified>
</cp:coreProperties>
</file>